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3"/>
  </p:notesMasterIdLst>
  <p:sldIdLst>
    <p:sldId id="261" r:id="rId2"/>
    <p:sldId id="262" r:id="rId3"/>
    <p:sldId id="263" r:id="rId4"/>
    <p:sldId id="264" r:id="rId5"/>
    <p:sldId id="265" r:id="rId6"/>
    <p:sldId id="266" r:id="rId7"/>
    <p:sldId id="267" r:id="rId8"/>
    <p:sldId id="268" r:id="rId9"/>
    <p:sldId id="269" r:id="rId10"/>
    <p:sldId id="270" r:id="rId11"/>
    <p:sldId id="271"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Figtree" charset="0"/>
      <p:regular r:id="rId18"/>
      <p:bold r:id="rId19"/>
      <p:italic r:id="rId20"/>
      <p:boldItalic r:id="rId21"/>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6327"/>
  </p:normalViewPr>
  <p:slideViewPr>
    <p:cSldViewPr snapToGrid="0">
      <p:cViewPr varScale="1">
        <p:scale>
          <a:sx n="90" d="100"/>
          <a:sy n="90" d="100"/>
        </p:scale>
        <p:origin x="-91"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2024-04-03</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2.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3936" b="32409"/>
          <a:stretch/>
        </p:blipFill>
        <p:spPr>
          <a:xfrm>
            <a:off x="-1" y="1"/>
            <a:ext cx="3177767" cy="4635374"/>
          </a:xfrm>
          <a:prstGeom prst="rect">
            <a:avLst/>
          </a:prstGeom>
        </p:spPr>
      </p:pic>
      <p:pic>
        <p:nvPicPr>
          <p:cNvPr id="8" name="Bild 7">
            <a:extLst>
              <a:ext uri="{FF2B5EF4-FFF2-40B4-BE49-F238E27FC236}">
                <a16:creationId xmlns=""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2024-04-03</a:t>
            </a:fld>
            <a:endParaRPr lang="sv-SE"/>
          </a:p>
        </p:txBody>
      </p:sp>
      <p:sp>
        <p:nvSpPr>
          <p:cNvPr id="5" name="Platshållare för sidfot 4">
            <a:extLst>
              <a:ext uri="{FF2B5EF4-FFF2-40B4-BE49-F238E27FC236}">
                <a16:creationId xmlns=""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14959C9-2F76-B9B0-59E8-58FE65006E5D}"/>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innehåll 2">
            <a:extLst>
              <a:ext uri="{FF2B5EF4-FFF2-40B4-BE49-F238E27FC236}">
                <a16:creationId xmlns=""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a:extLst>
              <a:ext uri="{FF2B5EF4-FFF2-40B4-BE49-F238E27FC236}">
                <a16:creationId xmlns=""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datum 4">
            <a:extLst>
              <a:ext uri="{FF2B5EF4-FFF2-40B4-BE49-F238E27FC236}">
                <a16:creationId xmlns=""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2024-04-03</a:t>
            </a:fld>
            <a:endParaRPr lang="sv-SE"/>
          </a:p>
        </p:txBody>
      </p:sp>
      <p:sp>
        <p:nvSpPr>
          <p:cNvPr id="6" name="Platshållare för sidfot 5">
            <a:extLst>
              <a:ext uri="{FF2B5EF4-FFF2-40B4-BE49-F238E27FC236}">
                <a16:creationId xmlns=""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 xmlns:a16="http://schemas.microsoft.com/office/drawing/2014/main" id="{C63C1EB8-E569-DA98-4D95-5FC12FB4C459}"/>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Platshållare för innehåll 3">
            <a:extLst>
              <a:ext uri="{FF2B5EF4-FFF2-40B4-BE49-F238E27FC236}">
                <a16:creationId xmlns=""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text 4">
            <a:extLst>
              <a:ext uri="{FF2B5EF4-FFF2-40B4-BE49-F238E27FC236}">
                <a16:creationId xmlns=""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Platshållare för innehåll 5">
            <a:extLst>
              <a:ext uri="{FF2B5EF4-FFF2-40B4-BE49-F238E27FC236}">
                <a16:creationId xmlns=""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datum 6">
            <a:extLst>
              <a:ext uri="{FF2B5EF4-FFF2-40B4-BE49-F238E27FC236}">
                <a16:creationId xmlns=""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2024-04-03</a:t>
            </a:fld>
            <a:endParaRPr lang="sv-SE"/>
          </a:p>
        </p:txBody>
      </p:sp>
      <p:sp>
        <p:nvSpPr>
          <p:cNvPr id="8" name="Platshållare för sidfot 7">
            <a:extLst>
              <a:ext uri="{FF2B5EF4-FFF2-40B4-BE49-F238E27FC236}">
                <a16:creationId xmlns=""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6" name="Platshållare för innehåll 2">
            <a:extLst>
              <a:ext uri="{FF2B5EF4-FFF2-40B4-BE49-F238E27FC236}">
                <a16:creationId xmlns=""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2">
            <a:extLst>
              <a:ext uri="{FF2B5EF4-FFF2-40B4-BE49-F238E27FC236}">
                <a16:creationId xmlns=""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3936" b="32409"/>
          <a:stretch/>
        </p:blipFill>
        <p:spPr>
          <a:xfrm>
            <a:off x="-1" y="1"/>
            <a:ext cx="3177767" cy="4635374"/>
          </a:xfrm>
          <a:prstGeom prst="rect">
            <a:avLst/>
          </a:prstGeom>
        </p:spPr>
      </p:pic>
      <p:pic>
        <p:nvPicPr>
          <p:cNvPr id="10" name="Bild 9">
            <a:extLst>
              <a:ext uri="{FF2B5EF4-FFF2-40B4-BE49-F238E27FC236}">
                <a16:creationId xmlns=""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2024-04-03</a:t>
            </a:fld>
            <a:endParaRPr lang="sv-SE"/>
          </a:p>
        </p:txBody>
      </p:sp>
      <p:sp>
        <p:nvSpPr>
          <p:cNvPr id="5" name="Platshållare för sidfot 4">
            <a:extLst>
              <a:ext uri="{FF2B5EF4-FFF2-40B4-BE49-F238E27FC236}">
                <a16:creationId xmlns=""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8" name="Platshållare för innehåll 1">
            <a:extLst>
              <a:ext uri="{FF2B5EF4-FFF2-40B4-BE49-F238E27FC236}">
                <a16:creationId xmlns=""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1" name="Rubrik 2">
            <a:extLst>
              <a:ext uri="{FF2B5EF4-FFF2-40B4-BE49-F238E27FC236}">
                <a16:creationId xmlns=""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9" name="Platshållare för innehåll 2">
            <a:extLst>
              <a:ext uri="{FF2B5EF4-FFF2-40B4-BE49-F238E27FC236}">
                <a16:creationId xmlns=""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2024-04-03</a:t>
            </a:fld>
            <a:endParaRPr lang="sv-SE"/>
          </a:p>
        </p:txBody>
      </p:sp>
      <p:sp>
        <p:nvSpPr>
          <p:cNvPr id="5" name="Platshållare för sidfot 4">
            <a:extLst>
              <a:ext uri="{FF2B5EF4-FFF2-40B4-BE49-F238E27FC236}">
                <a16:creationId xmlns=""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9" name="Platshållare för bild 5">
            <a:extLst>
              <a:ext uri="{FF2B5EF4-FFF2-40B4-BE49-F238E27FC236}">
                <a16:creationId xmlns=""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2024-04-03</a:t>
            </a:fld>
            <a:endParaRPr lang="sv-SE"/>
          </a:p>
        </p:txBody>
      </p:sp>
      <p:sp>
        <p:nvSpPr>
          <p:cNvPr id="3" name="Platshållare för sidfot 2">
            <a:extLst>
              <a:ext uri="{FF2B5EF4-FFF2-40B4-BE49-F238E27FC236}">
                <a16:creationId xmlns=""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2024-04-03</a:t>
            </a:fld>
            <a:endParaRPr lang="sv-SE" dirty="0"/>
          </a:p>
        </p:txBody>
      </p:sp>
      <p:sp>
        <p:nvSpPr>
          <p:cNvPr id="8" name="Platshållare för sidfot 7">
            <a:extLst>
              <a:ext uri="{FF2B5EF4-FFF2-40B4-BE49-F238E27FC236}">
                <a16:creationId xmlns=""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r="73936" b="32409"/>
          <a:stretch/>
        </p:blipFill>
        <p:spPr>
          <a:xfrm>
            <a:off x="-1" y="1"/>
            <a:ext cx="3177767" cy="4635374"/>
          </a:xfrm>
          <a:prstGeom prst="rect">
            <a:avLst/>
          </a:prstGeom>
        </p:spPr>
      </p:pic>
      <p:pic>
        <p:nvPicPr>
          <p:cNvPr id="3" name="Bild 2">
            <a:extLst>
              <a:ext uri="{FF2B5EF4-FFF2-40B4-BE49-F238E27FC236}">
                <a16:creationId xmlns=""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2024-04-03</a:t>
            </a:fld>
            <a:endParaRPr lang="sv-SE" dirty="0"/>
          </a:p>
        </p:txBody>
      </p:sp>
      <p:sp>
        <p:nvSpPr>
          <p:cNvPr id="8" name="Platshållare för sidfot 7">
            <a:extLst>
              <a:ext uri="{FF2B5EF4-FFF2-40B4-BE49-F238E27FC236}">
                <a16:creationId xmlns=""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r="73936" b="32409"/>
          <a:stretch/>
        </p:blipFill>
        <p:spPr>
          <a:xfrm>
            <a:off x="-1" y="1"/>
            <a:ext cx="3177767" cy="4635374"/>
          </a:xfrm>
          <a:prstGeom prst="rect">
            <a:avLst/>
          </a:prstGeom>
        </p:spPr>
      </p:pic>
      <p:pic>
        <p:nvPicPr>
          <p:cNvPr id="3" name="Bild 2">
            <a:extLst>
              <a:ext uri="{FF2B5EF4-FFF2-40B4-BE49-F238E27FC236}">
                <a16:creationId xmlns=""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2024-04-03</a:t>
            </a:fld>
            <a:endParaRPr lang="sv-SE" dirty="0"/>
          </a:p>
        </p:txBody>
      </p:sp>
      <p:sp>
        <p:nvSpPr>
          <p:cNvPr id="4" name="Platshållare för sidfot 3">
            <a:extLst>
              <a:ext uri="{FF2B5EF4-FFF2-40B4-BE49-F238E27FC236}">
                <a16:creationId xmlns=""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2024-04-03</a:t>
            </a:fld>
            <a:endParaRPr lang="sv-SE" dirty="0"/>
          </a:p>
        </p:txBody>
      </p:sp>
      <p:sp>
        <p:nvSpPr>
          <p:cNvPr id="4" name="Platshållare för sidfot 3">
            <a:extLst>
              <a:ext uri="{FF2B5EF4-FFF2-40B4-BE49-F238E27FC236}">
                <a16:creationId xmlns=""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2024-04-03</a:t>
            </a:fld>
            <a:endParaRPr lang="sv-SE" dirty="0"/>
          </a:p>
        </p:txBody>
      </p:sp>
      <p:sp>
        <p:nvSpPr>
          <p:cNvPr id="4" name="Platshållare för sidfot 3">
            <a:extLst>
              <a:ext uri="{FF2B5EF4-FFF2-40B4-BE49-F238E27FC236}">
                <a16:creationId xmlns=""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2024-04-03</a:t>
            </a:fld>
            <a:endParaRPr lang="sv-SE" dirty="0"/>
          </a:p>
        </p:txBody>
      </p:sp>
      <p:sp>
        <p:nvSpPr>
          <p:cNvPr id="5" name="Platshållare för sidfot 4">
            <a:extLst>
              <a:ext uri="{FF2B5EF4-FFF2-40B4-BE49-F238E27FC236}">
                <a16:creationId xmlns=""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 xmlns:a16="http://schemas.microsoft.com/office/drawing/2014/main" id="{57E3D58E-4C99-E6D1-B925-E182668FA2E3}"/>
              </a:ext>
            </a:extLst>
          </p:cNvPr>
          <p:cNvPicPr>
            <a:picLocks noChangeAspect="1"/>
          </p:cNvPicPr>
          <p:nvPr/>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xmlns=""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b="1"/>
            </a:pPr>
            <a:r>
              <a:t>Introduction to CEFR levels for college faculty</a:t>
            </a:r>
          </a:p>
        </p:txBody>
      </p:sp>
      <p:sp>
        <p:nvSpPr>
          <p:cNvPr id="3" name="Subtitle 2"/>
          <p:cNvSpPr>
            <a:spLocks noGrp="1"/>
          </p:cNvSpPr>
          <p:nvPr>
            <p:ph type="subTitle" idx="1"/>
          </p:nvPr>
        </p:nvSpPr>
        <p:spPr/>
        <p:txBody>
          <a:bodyPr/>
          <a:lstStyle/>
          <a:p>
            <a:r>
              <a:t>Created By AI Gemini Model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Professional Development: Equipping Faculty with CEFR Expertise</a:t>
            </a:r>
          </a:p>
        </p:txBody>
      </p:sp>
      <p:sp>
        <p:nvSpPr>
          <p:cNvPr id="3" name="Content Placeholder 2"/>
          <p:cNvSpPr>
            <a:spLocks noGrp="1"/>
          </p:cNvSpPr>
          <p:nvPr>
            <p:ph idx="1"/>
          </p:nvPr>
        </p:nvSpPr>
        <p:spPr/>
        <p:txBody>
          <a:bodyPr/>
          <a:lstStyle/>
          <a:p>
            <a:endParaRPr/>
          </a:p>
          <a:p>
            <a:pPr>
              <a:spcAft>
                <a:spcPts val="1000"/>
              </a:spcAft>
              <a:defRPr sz="1800"/>
            </a:pPr>
            <a:r>
              <a:t>Slide 1: Gain mastery of cefr proficiency levels and their implications for teaching.</a:t>
            </a:r>
          </a:p>
          <a:p>
            <a:pPr>
              <a:spcAft>
                <a:spcPts val="1000"/>
              </a:spcAft>
              <a:defRPr sz="1800"/>
            </a:pPr>
            <a:r>
              <a:t>Improved lesson planning: Use cefr as a framework to design lessons that meet the needs of learners at various levels.</a:t>
            </a:r>
          </a:p>
          <a:p>
            <a:pPr>
              <a:spcAft>
                <a:spcPts val="1000"/>
              </a:spcAft>
              <a:defRPr sz="1800"/>
            </a:pPr>
            <a:r>
              <a:t>Slide 2: Students have明確な言語目標 and understand their own progress towards them.</a:t>
            </a:r>
          </a:p>
          <a:p>
            <a:pPr>
              <a:spcAft>
                <a:spcPts val="1000"/>
              </a:spcAft>
              <a:defRPr sz="1800"/>
            </a:pPr>
            <a:r>
              <a:t>Tailored support: Instruction is tailored to students' specific language needs and gaps, ensuring effective learning.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 Enhancing Language Proficiency: The Role of CEFR Levels in Higher Education</a:t>
            </a:r>
          </a:p>
        </p:txBody>
      </p:sp>
      <p:sp>
        <p:nvSpPr>
          <p:cNvPr id="3" name="Content Placeholder 2"/>
          <p:cNvSpPr>
            <a:spLocks noGrp="1"/>
          </p:cNvSpPr>
          <p:nvPr>
            <p:ph idx="1"/>
          </p:nvPr>
        </p:nvSpPr>
        <p:spPr/>
        <p:txBody>
          <a:bodyPr/>
          <a:lstStyle/>
          <a:p>
            <a:endParaRPr/>
          </a:p>
          <a:p>
            <a:pPr>
              <a:spcAft>
                <a:spcPts val="1000"/>
              </a:spcAft>
              <a:defRPr sz="1800"/>
            </a:pPr>
            <a:r>
              <a:t>Common european framework of reference (cefr): An international standard for describing language proficiency levels, from a1 (beginner) to c2 (proficient).</a:t>
            </a:r>
          </a:p>
          <a:p>
            <a:pPr>
              <a:spcAft>
                <a:spcPts val="1000"/>
              </a:spcAft>
              <a:defRPr sz="1800"/>
            </a:pPr>
            <a:r>
              <a:t>Integration of cefr levels in higher education: Cefr levels provide a standardized framework to assess and compare student language skills.</a:t>
            </a:r>
          </a:p>
          <a:p>
            <a:pPr>
              <a:spcAft>
                <a:spcPts val="1000"/>
              </a:spcAft>
              <a:defRPr sz="1800"/>
            </a:pPr>
            <a:r>
              <a:t>Tailored language instruction: Educators can design curricula and teaching methods that align with specific cefr levels, ensuring students develop the necessary compétences.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Unveiling the CEFR Framework: A Guide for College Faculty</a:t>
            </a:r>
          </a:p>
        </p:txBody>
      </p:sp>
      <p:sp>
        <p:nvSpPr>
          <p:cNvPr id="3" name="Content Placeholder 2"/>
          <p:cNvSpPr>
            <a:spLocks noGrp="1"/>
          </p:cNvSpPr>
          <p:nvPr>
            <p:ph idx="1"/>
          </p:nvPr>
        </p:nvSpPr>
        <p:spPr/>
        <p:txBody>
          <a:bodyPr/>
          <a:lstStyle/>
          <a:p>
            <a:endParaRPr/>
          </a:p>
          <a:p>
            <a:pPr>
              <a:spcAft>
                <a:spcPts val="1000"/>
              </a:spcAft>
              <a:defRPr sz="1800"/>
            </a:pPr>
            <a:r>
              <a:t>Slide 2: Map language proficiency levels to specific language abilities and communication tasks.</a:t>
            </a:r>
          </a:p>
          <a:p>
            <a:pPr>
              <a:spcAft>
                <a:spcPts val="1000"/>
              </a:spcAft>
              <a:defRPr sz="1800"/>
            </a:pPr>
            <a:r>
              <a:t>Slide 3: Enhance student language skills effectively.</a:t>
            </a:r>
          </a:p>
          <a:p>
            <a:pPr>
              <a:spcAft>
                <a:spcPts val="1000"/>
              </a:spcAft>
              <a:defRPr sz="1800"/>
            </a:pPr>
            <a:r>
              <a:t>Align instruction with industry standards.</a:t>
            </a:r>
          </a:p>
          <a:p>
            <a:pPr>
              <a:spcAft>
                <a:spcPts val="1000"/>
              </a:spcAft>
              <a:defRPr sz="1800"/>
            </a:pPr>
            <a:r>
              <a:t>Facilitate student selfassessment and progress tracking.</a:t>
            </a:r>
          </a:p>
          <a:p>
            <a:pPr>
              <a:spcAft>
                <a:spcPts val="1000"/>
              </a:spcAft>
              <a:defRPr sz="1800"/>
            </a:pPr>
            <a:r>
              <a:t>Slide 4: Determine appropriate language proficiency levels for course objectives.</a:t>
            </a:r>
          </a:p>
          <a:p>
            <a:pPr>
              <a:spcAft>
                <a:spcPts val="1000"/>
              </a:spcAft>
              <a:defRPr sz="1800"/>
            </a:pPr>
            <a:r>
              <a:t>Create learning activities that target specific language skills.</a:t>
            </a:r>
          </a:p>
          <a:p>
            <a:pPr>
              <a:spcAft>
                <a:spcPts val="1000"/>
              </a:spcAft>
              <a:defRPr sz="1800"/>
            </a:pPr>
            <a:r>
              <a:t>Slide 5: Design authentic assessments that measure student proficiency.</a:t>
            </a:r>
          </a:p>
          <a:p>
            <a:pPr>
              <a:spcAft>
                <a:spcPts val="1000"/>
              </a:spcAft>
              <a:defRPr sz="1800"/>
            </a:pPr>
            <a:r>
              <a:t>Use cefraligned rubrics to provide meaningful feedback.</a:t>
            </a:r>
          </a:p>
          <a:p>
            <a:pPr>
              <a:spcAft>
                <a:spcPts val="1000"/>
              </a:spcAft>
              <a:defRPr sz="1800"/>
            </a:pPr>
            <a:r>
              <a:t>Slide 6: Support students in their language learning journey outside the classroom.</a:t>
            </a:r>
          </a:p>
          <a:p>
            <a:pPr>
              <a:spcAft>
                <a:spcPts val="1000"/>
              </a:spcAft>
              <a:defRPr sz="1800"/>
            </a:pPr>
            <a:r>
              <a:t>Encourage students to utilize cefrbased language assessment tools.</a:t>
            </a:r>
          </a:p>
          <a:p>
            <a:pPr>
              <a:spcAft>
                <a:spcPts val="1000"/>
              </a:spcAft>
              <a:defRPr sz="1800"/>
            </a:pPr>
            <a:r>
              <a:t>Slide 7: Address potential learner resistance to standardized proficiency levels.</a:t>
            </a:r>
          </a:p>
          <a:p>
            <a:pPr>
              <a:spcAft>
                <a:spcPts val="1000"/>
              </a:spcAft>
              <a:defRPr sz="1800"/>
            </a:pPr>
            <a:r>
              <a:t>Ensure that cefr implementation aligns with institutional policies and expectations.</a:t>
            </a:r>
          </a:p>
          <a:p>
            <a:pPr>
              <a:spcAft>
                <a:spcPts val="1000"/>
              </a:spcAft>
              <a:defRPr sz="1800"/>
            </a:pPr>
            <a:r>
              <a:t>Slide 8: Collaborate with colleagues to develop cefrinformed practices.</a:t>
            </a:r>
          </a:p>
          <a:p>
            <a:pPr>
              <a:spcAft>
                <a:spcPts val="1000"/>
              </a:spcAft>
              <a:defRPr sz="1800"/>
            </a:pPr>
            <a:r>
              <a:t>Seek professional development opportunities to enhance knowledge and skills.</a:t>
            </a:r>
          </a:p>
          <a:p>
            <a:pPr>
              <a:spcAft>
                <a:spcPts val="1000"/>
              </a:spcAft>
              <a:defRPr sz="1800"/>
            </a:pPr>
            <a:r>
              <a:t>Regularly evaluate and adjust implementation strategies to optimize effectiveness.</a:t>
            </a:r>
          </a:p>
          <a:p>
            <a:pPr>
              <a:spcAft>
                <a:spcPts val="1000"/>
              </a:spcAft>
              <a:defRPr sz="1800"/>
            </a:pPr>
            <a:r>
              <a:t>Slide 9: Access online cefr materials and resources.</a:t>
            </a:r>
          </a:p>
          <a:p>
            <a:pPr>
              <a:spcAft>
                <a:spcPts val="1000"/>
              </a:spcAft>
              <a:defRPr sz="1800"/>
            </a:pPr>
            <a:r>
              <a:t>Engage with professional organizations that provide cefr guidance.</a:t>
            </a:r>
          </a:p>
          <a:p>
            <a:pPr>
              <a:spcAft>
                <a:spcPts val="1000"/>
              </a:spcAft>
              <a:defRPr sz="1800"/>
            </a:pPr>
            <a:r>
              <a:t>Slide 10: The cefr provides a valuable framework for college faculty to enhance language instruction and assessment.</a:t>
            </a:r>
          </a:p>
          <a:p>
            <a:pPr>
              <a:spcAft>
                <a:spcPts val="1000"/>
              </a:spcAft>
              <a:defRPr sz="1800"/>
            </a:pPr>
            <a:r>
              <a:t>By embracing cefr principles, educators can foster student language proficiency and empower them with a globally recognized measure of their language abilities.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Demystifying CEFR Levels: Empowering Educators in the Language Classroom</a:t>
            </a:r>
          </a:p>
        </p:txBody>
      </p:sp>
      <p:sp>
        <p:nvSpPr>
          <p:cNvPr id="3" name="Content Placeholder 2"/>
          <p:cNvSpPr>
            <a:spLocks noGrp="1"/>
          </p:cNvSpPr>
          <p:nvPr>
            <p:ph idx="1"/>
          </p:nvPr>
        </p:nvSpPr>
        <p:spPr/>
        <p:txBody>
          <a:bodyPr/>
          <a:lstStyle/>
          <a:p>
            <a:endParaRPr/>
          </a:p>
          <a:p>
            <a:pPr>
              <a:spcAft>
                <a:spcPts val="1000"/>
              </a:spcAft>
              <a:defRPr sz="1800"/>
            </a:pPr>
            <a:r>
              <a:t>Level a1: Beginnercan understand and use familiar everyday expressions and basic phrases aimed at the satisfaction of needs of a concrete type.</a:t>
            </a:r>
          </a:p>
          <a:p>
            <a:pPr>
              <a:spcAft>
                <a:spcPts val="1000"/>
              </a:spcAft>
              <a:defRPr sz="1800"/>
            </a:pPr>
            <a:r>
              <a:t>Can introduce themselves and others and can ask and answer questions about personal details such as where they live, people they know, and things they have.</a:t>
            </a:r>
          </a:p>
          <a:p>
            <a:pPr>
              <a:spcAft>
                <a:spcPts val="1000"/>
              </a:spcAft>
              <a:defRPr sz="1800"/>
            </a:pPr>
            <a:r>
              <a:t>Level a2: Elementarycan understand sentences and frequently used expressions related to areas of most immediate relevance (e.g.</a:t>
            </a:r>
          </a:p>
          <a:p>
            <a:pPr>
              <a:spcAft>
                <a:spcPts val="1000"/>
              </a:spcAft>
              <a:defRPr sz="1800"/>
            </a:pPr>
            <a:r>
              <a:t>Very basic personal and family information, shopping, local geography, employment).</a:t>
            </a:r>
          </a:p>
          <a:p>
            <a:pPr>
              <a:spcAft>
                <a:spcPts val="1000"/>
              </a:spcAft>
              <a:defRPr sz="1800"/>
            </a:pPr>
            <a:r>
              <a:t>Can communicate in simple and routine tasks requiring a simple and direct exchange of information on familiar and routine matters.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Essential Terminology: Understanding the Key Concepts of CEFR</a:t>
            </a:r>
          </a:p>
        </p:txBody>
      </p:sp>
      <p:sp>
        <p:nvSpPr>
          <p:cNvPr id="3" name="Content Placeholder 2"/>
          <p:cNvSpPr>
            <a:spLocks noGrp="1"/>
          </p:cNvSpPr>
          <p:nvPr>
            <p:ph idx="1"/>
          </p:nvPr>
        </p:nvSpPr>
        <p:spPr/>
        <p:txBody>
          <a:bodyPr/>
          <a:lstStyle/>
          <a:p>
            <a:endParaRPr/>
          </a:p>
          <a:p>
            <a:pPr>
              <a:spcAft>
                <a:spcPts val="1000"/>
              </a:spcAft>
              <a:defRPr sz="1800"/>
            </a:pPr>
            <a:r>
              <a:t>Proficiency levels: Describe what learners can do at each proficiency level reference levels: a guideline for describing language proficiency levels cando approach: The ability to use language effectively in realworld situations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Navigating the Ladder: Mapping the CEFR Levels to Student Proficiency</a:t>
            </a:r>
          </a:p>
        </p:txBody>
      </p:sp>
      <p:sp>
        <p:nvSpPr>
          <p:cNvPr id="3" name="Content Placeholder 2"/>
          <p:cNvSpPr>
            <a:spLocks noGrp="1"/>
          </p:cNvSpPr>
          <p:nvPr>
            <p:ph idx="1"/>
          </p:nvPr>
        </p:nvSpPr>
        <p:spPr/>
        <p:txBody>
          <a:bodyPr/>
          <a:lstStyle/>
          <a:p>
            <a:endParaRPr/>
          </a:p>
          <a:p>
            <a:pPr>
              <a:spcAft>
                <a:spcPts val="1000"/>
              </a:spcAft>
              <a:defRPr sz="1800"/>
            </a:pPr>
            <a:r>
              <a:t>A1 (beginner): Basic comprehension of familiar words and simple sentences in everyday situations.</a:t>
            </a:r>
          </a:p>
          <a:p>
            <a:pPr>
              <a:spcAft>
                <a:spcPts val="1000"/>
              </a:spcAft>
              <a:defRPr sz="1800"/>
            </a:pPr>
            <a:r>
              <a:t>Can understand and use basic phrases to greet people, introduce themselves, and make simple requests.</a:t>
            </a:r>
          </a:p>
          <a:p>
            <a:pPr>
              <a:spcAft>
                <a:spcPts val="1000"/>
              </a:spcAft>
              <a:defRPr sz="1800"/>
            </a:pPr>
            <a:r>
              <a:t>A2 (elementary): Can understand common phrases and sentences related to familiar topics and activities.</a:t>
            </a:r>
          </a:p>
          <a:p>
            <a:pPr>
              <a:spcAft>
                <a:spcPts val="1000"/>
              </a:spcAft>
              <a:defRPr sz="1800"/>
            </a:pPr>
            <a:r>
              <a:t>Can communicate simple information about themselves, family, home, and daily routines.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Aligning Instruction: Using CEFR Levels to Tailor Language Learning Experiences</a:t>
            </a:r>
          </a:p>
        </p:txBody>
      </p:sp>
      <p:sp>
        <p:nvSpPr>
          <p:cNvPr id="3" name="Content Placeholder 2"/>
          <p:cNvSpPr>
            <a:spLocks noGrp="1"/>
          </p:cNvSpPr>
          <p:nvPr>
            <p:ph idx="1"/>
          </p:nvPr>
        </p:nvSpPr>
        <p:spPr/>
        <p:txBody>
          <a:bodyPr/>
          <a:lstStyle/>
          <a:p>
            <a:endParaRPr/>
          </a:p>
          <a:p>
            <a:pPr>
              <a:spcAft>
                <a:spcPts val="1000"/>
              </a:spcAft>
              <a:defRPr sz="1800"/>
            </a:pPr>
            <a:r>
              <a:t>Tailor content: Design materials and activities aligned with students' cefr levels, providing appropriate support and challenge.</a:t>
            </a:r>
          </a:p>
          <a:p>
            <a:pPr>
              <a:spcAft>
                <a:spcPts val="1000"/>
              </a:spcAft>
              <a:defRPr sz="1800"/>
            </a:pPr>
            <a:r>
              <a:t>Track progress: Monitor students' progress by assessing their language skills against cefr levels, identifying areas for improvement and adjustments.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Assessment and Feedback: Leveraging CEFR Levels to Guide Student Progress</a:t>
            </a:r>
          </a:p>
        </p:txBody>
      </p:sp>
      <p:sp>
        <p:nvSpPr>
          <p:cNvPr id="3" name="Content Placeholder 2"/>
          <p:cNvSpPr>
            <a:spLocks noGrp="1"/>
          </p:cNvSpPr>
          <p:nvPr>
            <p:ph idx="1"/>
          </p:nvPr>
        </p:nvSpPr>
        <p:spPr/>
        <p:txBody>
          <a:bodyPr/>
          <a:lstStyle/>
          <a:p>
            <a:endParaRPr/>
          </a:p>
          <a:p>
            <a:pPr>
              <a:spcAft>
                <a:spcPts val="1000"/>
              </a:spcAft>
              <a:defRPr sz="1800"/>
            </a:pPr>
            <a:r>
              <a:t>Assessment and feedbackleveraging cefr levels to guide student progressenhance assessment relevance: Cefr levels provide a standardized framework, ensuring assessments align with actual student language proficiency.</a:t>
            </a:r>
          </a:p>
          <a:p>
            <a:pPr>
              <a:spcAft>
                <a:spcPts val="1000"/>
              </a:spcAft>
              <a:defRPr sz="1800"/>
            </a:pPr>
            <a:r>
              <a:t>Personalized feedback: By identifying students' specific cefr levels, teachers can provide tailored feedback that addresses their strengths and areas for improvement.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Embracing Diversity: CEFR Levels as a Tool for Inclusive Language Teaching</a:t>
            </a:r>
          </a:p>
        </p:txBody>
      </p:sp>
      <p:sp>
        <p:nvSpPr>
          <p:cNvPr id="3" name="Content Placeholder 2"/>
          <p:cNvSpPr>
            <a:spLocks noGrp="1"/>
          </p:cNvSpPr>
          <p:nvPr>
            <p:ph idx="1"/>
          </p:nvPr>
        </p:nvSpPr>
        <p:spPr/>
        <p:txBody>
          <a:bodyPr/>
          <a:lstStyle/>
          <a:p>
            <a:endParaRPr/>
          </a:p>
          <a:p>
            <a:pPr>
              <a:spcAft>
                <a:spcPts val="1000"/>
              </a:spcAft>
              <a:defRPr sz="1800"/>
            </a:pPr>
            <a:r>
              <a:t>Foster understanding and empathy: Cefr levels provide a common framework for learners and teachers to understand each other's language abilities, promoting crosscultural communication and reducing misinterpretations.</a:t>
            </a:r>
          </a:p>
          <a:p>
            <a:pPr>
              <a:spcAft>
                <a:spcPts val="1000"/>
              </a:spcAft>
              <a:defRPr sz="1800"/>
            </a:pPr>
            <a:r>
              <a:t>Promote inclusivity and respect: By recognizing and valuing the linguistic abilities of learners from diverse backgrounds, cefr levels foster a sense of belonging and respect, creating an environment where everyone feels valued and supported.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Bridging the Gap: Connecting CEFR Levels to College Curricula</a:t>
            </a:r>
          </a:p>
        </p:txBody>
      </p:sp>
      <p:sp>
        <p:nvSpPr>
          <p:cNvPr id="3" name="Content Placeholder 2"/>
          <p:cNvSpPr>
            <a:spLocks noGrp="1"/>
          </p:cNvSpPr>
          <p:nvPr>
            <p:ph idx="1"/>
          </p:nvPr>
        </p:nvSpPr>
        <p:spPr/>
        <p:txBody>
          <a:bodyPr/>
          <a:lstStyle/>
          <a:p>
            <a:endParaRPr/>
          </a:p>
          <a:p>
            <a:pPr>
              <a:spcAft>
                <a:spcPts val="1000"/>
              </a:spcAft>
              <a:defRPr sz="1800"/>
            </a:pPr>
            <a:r>
              <a:t>Bullet point 1: Align curricula with cefr levels to ensure students smoothly progress from high school to college.</a:t>
            </a:r>
          </a:p>
          <a:p>
            <a:pPr>
              <a:spcAft>
                <a:spcPts val="1000"/>
              </a:spcAft>
              <a:defRPr sz="1800"/>
            </a:pPr>
            <a:r>
              <a:t>Bullet point 2: Communicate clear language skills expectations based on cefr levels, empowering students to prepare effectively.</a:t>
            </a:r>
          </a:p>
        </p:txBody>
      </p:sp>
    </p:spTree>
  </p:cSld>
  <p:clrMapOvr>
    <a:masterClrMapping/>
  </p:clrMapOvr>
</p:sld>
</file>

<file path=ppt/theme/theme1.xml><?xml version="1.0" encoding="utf-8"?>
<a:theme xmlns:a="http://schemas.openxmlformats.org/drawingml/2006/main" name="PPT figtree 240110">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 xmlns:thm15="http://schemas.microsoft.com/office/thememl/2012/main"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figtree 240110</Template>
  <TotalTime>0</TotalTime>
  <Words>888</Words>
  <Application>Microsoft Office PowerPoint</Application>
  <PresentationFormat>Custom</PresentationFormat>
  <Paragraphs>66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Figtree</vt:lpstr>
      <vt:lpstr>PPT figtree 240110</vt:lpstr>
      <vt:lpstr>Introduction to CEFR levels for college faculty</vt:lpstr>
      <vt:lpstr>Unveiling the CEFR Framework: A Guide for College Faculty</vt:lpstr>
      <vt:lpstr>Demystifying CEFR Levels: Empowering Educators in the Language Classroom</vt:lpstr>
      <vt:lpstr>Essential Terminology: Understanding the Key Concepts of CEFR</vt:lpstr>
      <vt:lpstr>Navigating the Ladder: Mapping the CEFR Levels to Student Proficiency</vt:lpstr>
      <vt:lpstr>Aligning Instruction: Using CEFR Levels to Tailor Language Learning Experiences</vt:lpstr>
      <vt:lpstr>Assessment and Feedback: Leveraging CEFR Levels to Guide Student Progress</vt:lpstr>
      <vt:lpstr>Embracing Diversity: CEFR Levels as a Tool for Inclusive Language Teaching</vt:lpstr>
      <vt:lpstr>Bridging the Gap: Connecting CEFR Levels to College Curricula</vt:lpstr>
      <vt:lpstr>Professional Development: Equipping Faculty with CEFR Expertise</vt:lpstr>
      <vt:lpstr> Enhancing Language Proficiency: The Role of CEFR Levels in Higher Education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`Maguire</dc:creator>
  <cp:lastModifiedBy>`Maguire</cp:lastModifiedBy>
  <cp:revision>2</cp:revision>
  <dcterms:created xsi:type="dcterms:W3CDTF">2024-04-02T17:51:03Z</dcterms:created>
  <dcterms:modified xsi:type="dcterms:W3CDTF">2024-04-03T13:38:10Z</dcterms:modified>
</cp:coreProperties>
</file>